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14"/>
  </p:notesMasterIdLst>
  <p:sldIdLst>
    <p:sldId id="289" r:id="rId2"/>
    <p:sldId id="288" r:id="rId3"/>
    <p:sldId id="274" r:id="rId4"/>
    <p:sldId id="275" r:id="rId5"/>
    <p:sldId id="276" r:id="rId6"/>
    <p:sldId id="282" r:id="rId7"/>
    <p:sldId id="283" r:id="rId8"/>
    <p:sldId id="290" r:id="rId9"/>
    <p:sldId id="285" r:id="rId10"/>
    <p:sldId id="291" r:id="rId11"/>
    <p:sldId id="292" r:id="rId12"/>
    <p:sldId id="293" r:id="rId13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4B0E333-4AAF-8D45-8725-F89A6135E2F9}">
          <p14:sldIdLst>
            <p14:sldId id="289"/>
            <p14:sldId id="288"/>
          </p14:sldIdLst>
        </p14:section>
        <p14:section name="学习内容" id="{5F03AFC9-04BE-6C41-AD7B-E4ADA6332F13}">
          <p14:sldIdLst>
            <p14:sldId id="274"/>
            <p14:sldId id="275"/>
            <p14:sldId id="276"/>
          </p14:sldIdLst>
        </p14:section>
        <p14:section name="先学习什么" id="{94718F87-E3ED-1B45-8E2C-CEE7BA1E6C43}">
          <p14:sldIdLst>
            <p14:sldId id="282"/>
            <p14:sldId id="283"/>
            <p14:sldId id="290"/>
          </p14:sldIdLst>
        </p14:section>
        <p14:section name="框架" id="{DFEFBCEB-4F59-B849-8A67-18516F622DDF}">
          <p14:sldIdLst>
            <p14:sldId id="285"/>
            <p14:sldId id="291"/>
            <p14:sldId id="292"/>
          </p14:sldIdLst>
        </p14:section>
        <p14:section name="学习建议" id="{C95FA7B9-CD8B-4B4B-8687-7FE062053552}">
          <p14:sldIdLst>
            <p14:sldId id="29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513" autoAdjust="0"/>
    <p:restoredTop sz="92110" autoAdjust="0"/>
  </p:normalViewPr>
  <p:slideViewPr>
    <p:cSldViewPr snapToGrid="0" snapToObjects="1">
      <p:cViewPr varScale="1">
        <p:scale>
          <a:sx n="111" d="100"/>
          <a:sy n="111" d="100"/>
        </p:scale>
        <p:origin x="-187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38F36-2A80-0545-924B-CA8EBDFCC01A}" type="datetimeFigureOut">
              <a:rPr kumimoji="1" lang="zh-CN" altLang="en-US" smtClean="0"/>
              <a:t>15/2/5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66FC2-7486-5A4B-AEAB-5F35643521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6828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Kit: </a:t>
            </a:r>
            <a:r>
              <a:rPr kumimoji="1" lang="zh-CN" altLang="en-US" dirty="0" smtClean="0"/>
              <a:t>成套工具（全套装备）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66FC2-7486-5A4B-AEAB-5F356435217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663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business_landing_her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858"/>
            <a:ext cx="9144000" cy="275938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900" y="-4271"/>
            <a:ext cx="1393548" cy="1393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746" y="4624668"/>
            <a:ext cx="8498454" cy="933450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0746" y="5562599"/>
            <a:ext cx="8498454" cy="748553"/>
          </a:xfrm>
        </p:spPr>
        <p:txBody>
          <a:bodyPr>
            <a:normAutofit/>
          </a:bodyPr>
          <a:lstStyle>
            <a:lvl1pPr marL="0" indent="0" algn="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  <p:grpSp>
        <p:nvGrpSpPr>
          <p:cNvPr id="10" name="组 9"/>
          <p:cNvGrpSpPr/>
          <p:nvPr/>
        </p:nvGrpSpPr>
        <p:grpSpPr>
          <a:xfrm>
            <a:off x="97685" y="117792"/>
            <a:ext cx="6148481" cy="494578"/>
            <a:chOff x="0" y="-7821"/>
            <a:chExt cx="7343775" cy="609396"/>
          </a:xfrm>
        </p:grpSpPr>
        <p:pic>
          <p:nvPicPr>
            <p:cNvPr id="11" name="Picture 11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0" y="-7821"/>
              <a:ext cx="1582737" cy="60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2"/>
            <p:cNvSpPr>
              <a:spLocks noChangeArrowheads="1"/>
            </p:cNvSpPr>
            <p:nvPr userDrawn="1"/>
          </p:nvSpPr>
          <p:spPr bwMode="auto">
            <a:xfrm>
              <a:off x="1582737" y="25092"/>
              <a:ext cx="57610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42900" indent="-342900"/>
              <a:r>
                <a:rPr lang="en-US" altLang="zh-CN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—</a:t>
              </a:r>
              <a:r>
                <a:rPr lang="zh-CN" altLang="en-US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高级软件人才实作培训专家</a:t>
              </a:r>
              <a:r>
                <a:rPr lang="en-US" altLang="zh-CN" sz="2400" b="1" dirty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!</a:t>
              </a:r>
            </a:p>
          </p:txBody>
        </p:sp>
      </p:grpSp>
      <p:sp>
        <p:nvSpPr>
          <p:cNvPr id="13" name="Rectangle 5"/>
          <p:cNvSpPr txBox="1">
            <a:spLocks noChangeArrowheads="1"/>
          </p:cNvSpPr>
          <p:nvPr/>
        </p:nvSpPr>
        <p:spPr bwMode="auto">
          <a:xfrm>
            <a:off x="2995520" y="6400800"/>
            <a:ext cx="315296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北京传智播客教育 </a:t>
            </a:r>
            <a:r>
              <a:rPr lang="en-US" sz="14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www.itcast.cn</a:t>
            </a:r>
            <a:endPara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Eurostile"/>
              <a:ea typeface="微软雅黑"/>
              <a:cs typeface="Eurostil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4504134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728009"/>
            <a:ext cx="3460658" cy="541561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4504134" cy="2147888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照片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4504134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4504134" cy="2147888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pic>
        <p:nvPicPr>
          <p:cNvPr id="5" name="图片 4" descr="overview_it_cen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6" y="1570254"/>
            <a:ext cx="3642811" cy="371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4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905" y="4424082"/>
            <a:ext cx="7495018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711794"/>
            <a:ext cx="7495018" cy="370475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905" y="5257799"/>
            <a:ext cx="7495018" cy="885825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79388" y="188912"/>
            <a:ext cx="8823325" cy="5449887"/>
          </a:xfrm>
          <a:prstGeom prst="roundRect">
            <a:avLst>
              <a:gd name="adj" fmla="val 12843"/>
            </a:avLst>
          </a:prstGeom>
          <a:noFill/>
          <a:ln w="57150" cmpd="thickThin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439863" y="4059150"/>
            <a:ext cx="6400800" cy="18415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rgbClr val="CCCC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019175"/>
            <a:ext cx="7772400" cy="3039975"/>
          </a:xfr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4150809"/>
            <a:ext cx="6400800" cy="1636754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3" y="345383"/>
            <a:ext cx="1582737" cy="60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3073400" y="6400800"/>
            <a:ext cx="299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136775" y="333375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457200" y="10191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CDB0C32-7029-2949-BCD8-6FCD87A2D7B2}" type="datetimeFigureOut">
              <a:rPr kumimoji="1" lang="zh-CN" altLang="en-US" smtClean="0"/>
              <a:t>15/2/5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846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79388" y="188912"/>
            <a:ext cx="8823325" cy="5449887"/>
          </a:xfrm>
          <a:prstGeom prst="roundRect">
            <a:avLst>
              <a:gd name="adj" fmla="val 12843"/>
            </a:avLst>
          </a:prstGeom>
          <a:noFill/>
          <a:ln w="57150" cmpd="thickThin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439863" y="4059150"/>
            <a:ext cx="6400800" cy="18415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rgbClr val="CCCC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019175"/>
            <a:ext cx="7772400" cy="3039975"/>
          </a:xfr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4150809"/>
            <a:ext cx="6400800" cy="1636754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3" y="345383"/>
            <a:ext cx="1582737" cy="60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3073400" y="6400800"/>
            <a:ext cx="299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136775" y="333375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457200" y="10191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CDB0C32-7029-2949-BCD8-6FCD87A2D7B2}" type="datetimeFigureOut">
              <a:rPr kumimoji="1" lang="zh-CN" altLang="en-US" smtClean="0"/>
              <a:t>15/2/5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846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4" y="623504"/>
            <a:ext cx="8128599" cy="827471"/>
          </a:xfrm>
        </p:spPr>
        <p:txBody>
          <a:bodyPr/>
          <a:lstStyle>
            <a:lvl1pPr>
              <a:defRPr b="0" i="0">
                <a:latin typeface="Eurostile"/>
                <a:cs typeface="Eurostile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4" y="1450976"/>
            <a:ext cx="8128599" cy="4675188"/>
          </a:xfrm>
        </p:spPr>
        <p:txBody>
          <a:bodyPr/>
          <a:lstStyle>
            <a:lvl1pPr>
              <a:defRPr>
                <a:latin typeface="Eurostile"/>
                <a:cs typeface="Eurostile"/>
              </a:defRPr>
            </a:lvl1pPr>
            <a:lvl2pPr>
              <a:defRPr>
                <a:latin typeface="Eurostile"/>
                <a:cs typeface="Eurostile"/>
              </a:defRPr>
            </a:lvl2pPr>
            <a:lvl3pPr>
              <a:defRPr>
                <a:latin typeface="Eurostile"/>
                <a:cs typeface="Eurostile"/>
              </a:defRPr>
            </a:lvl3pPr>
            <a:lvl4pPr>
              <a:defRPr>
                <a:latin typeface="Eurostile"/>
                <a:cs typeface="Eurostile"/>
              </a:defRPr>
            </a:lvl4pPr>
            <a:lvl5pPr>
              <a:defRPr>
                <a:latin typeface="Eurostile"/>
                <a:cs typeface="Eurostile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65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8128599" cy="995082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7" y="1129553"/>
            <a:ext cx="8128555" cy="610057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urostile"/>
                <a:ea typeface="华文细黑"/>
                <a:cs typeface="Eurostil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57200" y="1130948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739610"/>
            <a:ext cx="3657600" cy="438655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739610"/>
            <a:ext cx="3657600" cy="438655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070847"/>
            <a:ext cx="3657600" cy="405531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070847"/>
            <a:ext cx="3657600" cy="405531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1739610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1748118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项内容、顶部和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739610"/>
            <a:ext cx="8128556" cy="22123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3951923"/>
            <a:ext cx="8128556" cy="217900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774478"/>
            <a:ext cx="3451225" cy="54987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774478"/>
            <a:ext cx="4597399" cy="549879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/>
        </p:nvGrpSpPr>
        <p:grpSpPr>
          <a:xfrm>
            <a:off x="97685" y="117792"/>
            <a:ext cx="6148481" cy="494578"/>
            <a:chOff x="0" y="-7821"/>
            <a:chExt cx="7343775" cy="609396"/>
          </a:xfrm>
        </p:grpSpPr>
        <p:pic>
          <p:nvPicPr>
            <p:cNvPr id="7" name="Picture 11"/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0" y="-7821"/>
              <a:ext cx="1582737" cy="60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12"/>
            <p:cNvSpPr>
              <a:spLocks noChangeArrowheads="1"/>
            </p:cNvSpPr>
            <p:nvPr userDrawn="1"/>
          </p:nvSpPr>
          <p:spPr bwMode="auto">
            <a:xfrm>
              <a:off x="1582737" y="25092"/>
              <a:ext cx="57610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42900" indent="-342900"/>
              <a:r>
                <a:rPr lang="en-US" altLang="zh-CN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—</a:t>
              </a:r>
              <a:r>
                <a:rPr lang="zh-CN" altLang="en-US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高级软件人才实作培训专家</a:t>
              </a:r>
              <a:r>
                <a:rPr lang="en-US" altLang="zh-CN" sz="2400" b="1" dirty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!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544" y="2541"/>
            <a:ext cx="1376679" cy="137667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623504"/>
            <a:ext cx="8128599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739610"/>
            <a:ext cx="8128599" cy="4386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 bwMode="auto">
          <a:xfrm>
            <a:off x="2995520" y="6400800"/>
            <a:ext cx="315296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北京传智播客教育 </a:t>
            </a:r>
            <a:r>
              <a:rPr lang="en-US" sz="14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www.itcast.cn</a:t>
            </a:r>
            <a:endPara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Eurostile"/>
              <a:ea typeface="微软雅黑"/>
              <a:cs typeface="Eurostil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661" r:id="rId14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accent1"/>
          </a:solidFill>
          <a:latin typeface="Eurostile"/>
          <a:ea typeface="微软雅黑"/>
          <a:cs typeface="Eurostile"/>
        </a:defRPr>
      </a:lvl1pPr>
    </p:titleStyle>
    <p:bodyStyle>
      <a:lvl1pPr marL="228600" indent="-228600" algn="l" defTabSz="914400" rtl="0" eaLnBrk="1" latinLnBrk="0" hangingPunct="1">
        <a:spcBef>
          <a:spcPts val="8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/>
              <a:t>学前须</a:t>
            </a:r>
            <a:r>
              <a:rPr kumimoji="1" lang="zh-CN" altLang="en-US" dirty="0"/>
              <a:t>知</a:t>
            </a:r>
            <a:endParaRPr kumimoji="1" lang="zh-CN" altLang="en-US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iOS</a:t>
            </a:r>
            <a:r>
              <a:rPr kumimoji="1" lang="en-US" altLang="en-US" dirty="0" err="1" smtClean="0"/>
              <a:t>学院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823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iOS</a:t>
            </a:r>
            <a:r>
              <a:rPr kumimoji="1" lang="zh-CN" altLang="en-US" dirty="0"/>
              <a:t>开发的过程</a:t>
            </a:r>
          </a:p>
        </p:txBody>
      </p:sp>
      <p:sp>
        <p:nvSpPr>
          <p:cNvPr id="5" name="矩形 4"/>
          <p:cNvSpPr/>
          <p:nvPr/>
        </p:nvSpPr>
        <p:spPr>
          <a:xfrm>
            <a:off x="457200" y="2340104"/>
            <a:ext cx="2112075" cy="16837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Eurostile"/>
                <a:ea typeface="华文细黑"/>
                <a:cs typeface="Eurostile"/>
              </a:rPr>
              <a:t>UIKit</a:t>
            </a:r>
            <a:r>
              <a:rPr lang="zh-CN" altLang="en-US" sz="1600" dirty="0" smtClean="0">
                <a:latin typeface="Eurostile"/>
                <a:ea typeface="华文细黑"/>
                <a:cs typeface="Eurostile"/>
              </a:rPr>
              <a:t>框架</a:t>
            </a:r>
            <a:endParaRPr lang="en-US" altLang="zh-CN" sz="1600" dirty="0" smtClean="0">
              <a:latin typeface="Eurostile"/>
              <a:ea typeface="华文细黑"/>
              <a:cs typeface="Eurostile"/>
            </a:endParaRPr>
          </a:p>
          <a:p>
            <a:pPr algn="ctr"/>
            <a:r>
              <a:rPr lang="en-US" altLang="zh-CN" sz="1600" dirty="0" smtClean="0">
                <a:latin typeface="Eurostile"/>
                <a:ea typeface="华文细黑"/>
                <a:cs typeface="Eurostile"/>
              </a:rPr>
              <a:t>CoreLocation</a:t>
            </a:r>
            <a:r>
              <a:rPr lang="zh-CN" altLang="en-US" sz="1600" dirty="0" smtClean="0">
                <a:latin typeface="Eurostile"/>
                <a:ea typeface="华文细黑"/>
                <a:cs typeface="Eurostile"/>
              </a:rPr>
              <a:t>框架</a:t>
            </a:r>
            <a:endParaRPr lang="en-US" altLang="zh-CN" sz="1600" dirty="0" smtClean="0">
              <a:latin typeface="Eurostile"/>
              <a:ea typeface="华文细黑"/>
              <a:cs typeface="Eurostile"/>
            </a:endParaRPr>
          </a:p>
          <a:p>
            <a:pPr algn="ctr"/>
            <a:r>
              <a:rPr kumimoji="1" lang="en-US" altLang="zh-CN" sz="1600" dirty="0" smtClean="0">
                <a:latin typeface="Eurostile"/>
                <a:ea typeface="华文细黑"/>
                <a:cs typeface="Eurostile"/>
              </a:rPr>
              <a:t>MapKit</a:t>
            </a:r>
            <a:r>
              <a:rPr kumimoji="1" lang="zh-CN" altLang="en-US" sz="1600" dirty="0" smtClean="0">
                <a:latin typeface="Eurostile"/>
                <a:ea typeface="华文细黑"/>
                <a:cs typeface="Eurostile"/>
              </a:rPr>
              <a:t>框架</a:t>
            </a:r>
            <a:endParaRPr kumimoji="1" lang="en-US" altLang="zh-CN" sz="1600" dirty="0" smtClean="0">
              <a:latin typeface="Eurostile"/>
              <a:ea typeface="华文细黑"/>
              <a:cs typeface="Eurostile"/>
            </a:endParaRPr>
          </a:p>
          <a:p>
            <a:pPr algn="ctr"/>
            <a:r>
              <a:rPr kumimoji="1" lang="zh-CN" altLang="zh-CN" sz="1600" dirty="0">
                <a:latin typeface="Eurostile"/>
                <a:ea typeface="华文细黑"/>
                <a:cs typeface="Eurostile"/>
              </a:rPr>
              <a:t>……</a:t>
            </a:r>
            <a:endParaRPr kumimoji="1" lang="zh-CN" altLang="en-US" sz="1600" dirty="0">
              <a:latin typeface="Eurostile"/>
              <a:ea typeface="华文细黑"/>
              <a:cs typeface="Eurostile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2569275" y="2340104"/>
            <a:ext cx="3105382" cy="1683732"/>
            <a:chOff x="2569275" y="2340104"/>
            <a:chExt cx="3105382" cy="1683732"/>
          </a:xfrm>
        </p:grpSpPr>
        <p:sp>
          <p:nvSpPr>
            <p:cNvPr id="7" name="矩形 6"/>
            <p:cNvSpPr/>
            <p:nvPr/>
          </p:nvSpPr>
          <p:spPr>
            <a:xfrm>
              <a:off x="4000933" y="2340104"/>
              <a:ext cx="1673724" cy="16837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Eurostile"/>
                  <a:ea typeface="华文细黑"/>
                  <a:cs typeface="Eurostile"/>
                </a:rPr>
                <a:t>APP</a:t>
              </a:r>
              <a:endParaRPr kumimoji="1" lang="zh-CN" altLang="en-US" sz="1600" dirty="0">
                <a:latin typeface="Eurostile"/>
                <a:ea typeface="华文细黑"/>
                <a:cs typeface="Eurostile"/>
              </a:endParaRPr>
            </a:p>
          </p:txBody>
        </p:sp>
        <p:cxnSp>
          <p:nvCxnSpPr>
            <p:cNvPr id="8" name="直线箭头连接符 7"/>
            <p:cNvCxnSpPr>
              <a:stCxn id="5" idx="3"/>
              <a:endCxn id="7" idx="1"/>
            </p:cNvCxnSpPr>
            <p:nvPr/>
          </p:nvCxnSpPr>
          <p:spPr>
            <a:xfrm>
              <a:off x="2569275" y="3181970"/>
              <a:ext cx="143165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2725718" y="282524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Eurostile"/>
                  <a:ea typeface="华文细黑"/>
                  <a:cs typeface="Eurostile"/>
                </a:rPr>
                <a:t>编写代码</a:t>
              </a: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5674657" y="2340104"/>
            <a:ext cx="3012143" cy="1683732"/>
            <a:chOff x="5674657" y="2340104"/>
            <a:chExt cx="3012143" cy="1683732"/>
          </a:xfrm>
        </p:grpSpPr>
        <p:sp>
          <p:nvSpPr>
            <p:cNvPr id="11" name="矩形 10"/>
            <p:cNvSpPr/>
            <p:nvPr/>
          </p:nvSpPr>
          <p:spPr>
            <a:xfrm>
              <a:off x="7135388" y="2340104"/>
              <a:ext cx="1551412" cy="16837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latin typeface="Eurostile"/>
                  <a:ea typeface="华文细黑"/>
                  <a:cs typeface="Eurostile"/>
                </a:rPr>
                <a:t>手机</a:t>
              </a:r>
              <a:endParaRPr kumimoji="1" lang="zh-CN" altLang="en-US" sz="1600" dirty="0">
                <a:latin typeface="Eurostile"/>
                <a:ea typeface="华文细黑"/>
                <a:cs typeface="Eurostile"/>
              </a:endParaRPr>
            </a:p>
          </p:txBody>
        </p:sp>
        <p:cxnSp>
          <p:nvCxnSpPr>
            <p:cNvPr id="12" name="直线箭头连接符 11"/>
            <p:cNvCxnSpPr>
              <a:stCxn id="7" idx="3"/>
              <a:endCxn id="11" idx="1"/>
            </p:cNvCxnSpPr>
            <p:nvPr/>
          </p:nvCxnSpPr>
          <p:spPr>
            <a:xfrm>
              <a:off x="5674657" y="3181970"/>
              <a:ext cx="146073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6111925" y="279298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latin typeface="Eurostile"/>
                  <a:ea typeface="华文细黑"/>
                  <a:cs typeface="Eurostile"/>
                </a:rPr>
                <a:t>运行</a:t>
              </a:r>
              <a:endParaRPr kumimoji="1" lang="zh-CN" altLang="en-US" dirty="0">
                <a:latin typeface="Eurostile"/>
                <a:ea typeface="华文细黑"/>
                <a:cs typeface="Eurostil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687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UIKit</a:t>
            </a:r>
            <a:r>
              <a:rPr kumimoji="1" lang="zh-CN" altLang="en-US" dirty="0"/>
              <a:t>框架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顾名思义，</a:t>
            </a:r>
            <a:r>
              <a:rPr kumimoji="1" lang="en-US" altLang="zh-CN" dirty="0" err="1"/>
              <a:t>UIKit</a:t>
            </a:r>
            <a:r>
              <a:rPr kumimoji="1" lang="zh-CN" altLang="en-US" dirty="0"/>
              <a:t>框架是跟</a:t>
            </a:r>
            <a:r>
              <a:rPr kumimoji="1" lang="en-US" altLang="zh-CN" dirty="0"/>
              <a:t>UI</a:t>
            </a:r>
            <a:r>
              <a:rPr kumimoji="1" lang="zh-CN" altLang="en-US" dirty="0"/>
              <a:t>有关系的</a:t>
            </a:r>
            <a:endParaRPr kumimoji="1" lang="en-US" altLang="zh-CN" dirty="0"/>
          </a:p>
          <a:p>
            <a:pPr lvl="1">
              <a:buFont typeface="Wingdings" charset="2"/>
              <a:buChar char="Ø"/>
            </a:pPr>
            <a:r>
              <a:rPr kumimoji="1" lang="zh-CN" altLang="en-US" dirty="0"/>
              <a:t>诸如前面所述的界面元素</a:t>
            </a:r>
            <a:r>
              <a:rPr kumimoji="1" lang="en-US" altLang="zh-CN" dirty="0"/>
              <a:t>(</a:t>
            </a:r>
            <a:r>
              <a:rPr kumimoji="1" lang="zh-CN" altLang="en-US" dirty="0"/>
              <a:t>如</a:t>
            </a:r>
            <a:r>
              <a:rPr kumimoji="1" lang="en-US" altLang="zh-CN" dirty="0" err="1"/>
              <a:t>UIImageView</a:t>
            </a:r>
            <a:r>
              <a:rPr kumimoji="1" lang="en-US" altLang="zh-CN" dirty="0"/>
              <a:t>)</a:t>
            </a:r>
            <a:r>
              <a:rPr kumimoji="1" lang="zh-CN" altLang="en-US" dirty="0"/>
              <a:t>，都是封装在</a:t>
            </a:r>
            <a:r>
              <a:rPr kumimoji="1" lang="en-US" altLang="zh-CN" dirty="0" err="1"/>
              <a:t>UIKit</a:t>
            </a:r>
            <a:r>
              <a:rPr kumimoji="1" lang="zh-CN" altLang="en-US" dirty="0"/>
              <a:t>框架内部的</a:t>
            </a:r>
          </a:p>
          <a:p>
            <a:pPr lvl="1">
              <a:buFont typeface="Wingdings" charset="2"/>
              <a:buChar char="Ø"/>
            </a:pPr>
            <a:r>
              <a:rPr kumimoji="1" lang="en-US" altLang="zh-CN" dirty="0" err="1"/>
              <a:t>UIKit</a:t>
            </a:r>
            <a:r>
              <a:rPr kumimoji="1" lang="zh-CN" altLang="en-US" dirty="0"/>
              <a:t>框架中提供了丰富多彩的可视化组件元素：</a:t>
            </a:r>
            <a:endParaRPr kumimoji="1" lang="en-US" altLang="zh-CN" dirty="0"/>
          </a:p>
          <a:p>
            <a:pPr lvl="1">
              <a:buFont typeface="Wingdings" charset="2"/>
              <a:buChar char="Ø"/>
            </a:pPr>
            <a:endParaRPr kumimoji="1" lang="zh-CN" altLang="en-US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UIKit</a:t>
            </a:r>
            <a:r>
              <a:rPr kumimoji="1" lang="zh-CN" altLang="en-US" dirty="0"/>
              <a:t>框架提供的类来创建各种可视化组件对象，最后组成复杂而美观的</a:t>
            </a:r>
            <a:r>
              <a:rPr kumimoji="1" lang="en-US" altLang="zh-CN" dirty="0"/>
              <a:t>UI</a:t>
            </a:r>
            <a:r>
              <a:rPr kumimoji="1" lang="zh-CN" altLang="en-US" dirty="0"/>
              <a:t>界面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 err="1">
                <a:solidFill>
                  <a:srgbClr val="FF0000"/>
                </a:solidFill>
              </a:rPr>
              <a:t>UIKit</a:t>
            </a:r>
            <a:r>
              <a:rPr kumimoji="1" lang="zh-CN" altLang="en-US" dirty="0">
                <a:solidFill>
                  <a:srgbClr val="FF0000"/>
                </a:solidFill>
              </a:rPr>
              <a:t>没学好，相当于</a:t>
            </a:r>
            <a:r>
              <a:rPr kumimoji="1" lang="en-US" altLang="zh-CN" dirty="0" err="1">
                <a:solidFill>
                  <a:srgbClr val="FF0000"/>
                </a:solidFill>
              </a:rPr>
              <a:t>iOS</a:t>
            </a:r>
            <a:r>
              <a:rPr kumimoji="1" lang="zh-CN" altLang="en-US" dirty="0">
                <a:solidFill>
                  <a:srgbClr val="FF0000"/>
                </a:solidFill>
              </a:rPr>
              <a:t>白学了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818248" y="2764596"/>
            <a:ext cx="1951864" cy="1042535"/>
            <a:chOff x="1397158" y="4779184"/>
            <a:chExt cx="1951864" cy="1042535"/>
          </a:xfrm>
        </p:grpSpPr>
        <p:sp>
          <p:nvSpPr>
            <p:cNvPr id="5" name="文本框 4"/>
            <p:cNvSpPr txBox="1"/>
            <p:nvPr/>
          </p:nvSpPr>
          <p:spPr>
            <a:xfrm>
              <a:off x="1397158" y="4779184"/>
              <a:ext cx="1951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 smtClean="0">
                  <a:latin typeface="Eurostile"/>
                  <a:ea typeface="华文细黑"/>
                  <a:cs typeface="Eurostile"/>
                </a:rPr>
                <a:t>按钮（</a:t>
              </a:r>
              <a:r>
                <a:rPr kumimoji="1" lang="en-US" altLang="zh-CN" dirty="0" smtClean="0">
                  <a:latin typeface="Eurostile"/>
                  <a:ea typeface="华文细黑"/>
                  <a:cs typeface="Eurostile"/>
                </a:rPr>
                <a:t>UIButton</a:t>
              </a:r>
              <a:r>
                <a:rPr kumimoji="1" lang="zh-CN" altLang="en-US" dirty="0" smtClean="0">
                  <a:latin typeface="Eurostile"/>
                  <a:ea typeface="华文细黑"/>
                  <a:cs typeface="Eurostile"/>
                </a:rPr>
                <a:t>）</a:t>
              </a:r>
              <a:endParaRPr kumimoji="1" lang="zh-CN" altLang="en-US" dirty="0">
                <a:latin typeface="Eurostile"/>
                <a:ea typeface="华文细黑"/>
                <a:cs typeface="Eurostile"/>
              </a:endParaRPr>
            </a:p>
          </p:txBody>
        </p:sp>
        <p:pic>
          <p:nvPicPr>
            <p:cNvPr id="6" name="图片 5" descr="QQ20130705-1.png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6128" y="5148516"/>
              <a:ext cx="1226464" cy="673203"/>
            </a:xfrm>
            <a:prstGeom prst="rect">
              <a:avLst/>
            </a:prstGeom>
          </p:spPr>
        </p:pic>
      </p:grpSp>
      <p:grpSp>
        <p:nvGrpSpPr>
          <p:cNvPr id="7" name="组 6"/>
          <p:cNvGrpSpPr/>
          <p:nvPr/>
        </p:nvGrpSpPr>
        <p:grpSpPr>
          <a:xfrm>
            <a:off x="3142124" y="2764596"/>
            <a:ext cx="1939240" cy="960601"/>
            <a:chOff x="3415917" y="5158227"/>
            <a:chExt cx="1939240" cy="960601"/>
          </a:xfrm>
        </p:grpSpPr>
        <p:pic>
          <p:nvPicPr>
            <p:cNvPr id="8" name="图片 7" descr="QQ20130705-3.png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739" y="5563462"/>
              <a:ext cx="1289596" cy="55536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3415917" y="5158227"/>
              <a:ext cx="1939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 smtClean="0">
                  <a:latin typeface="Eurostile"/>
                  <a:ea typeface="华文细黑"/>
                  <a:cs typeface="Eurostile"/>
                </a:rPr>
                <a:t>开关（</a:t>
              </a:r>
              <a:r>
                <a:rPr kumimoji="1" lang="en-US" altLang="zh-CN" dirty="0" smtClean="0">
                  <a:latin typeface="Eurostile"/>
                  <a:ea typeface="华文细黑"/>
                  <a:cs typeface="Eurostile"/>
                </a:rPr>
                <a:t>UISwitch</a:t>
              </a:r>
              <a:r>
                <a:rPr kumimoji="1" lang="zh-CN" altLang="en-US" dirty="0" smtClean="0">
                  <a:latin typeface="Eurostile"/>
                  <a:ea typeface="华文细黑"/>
                  <a:cs typeface="Eurostile"/>
                </a:rPr>
                <a:t>）</a:t>
              </a:r>
              <a:endParaRPr kumimoji="1" lang="zh-CN" altLang="en-US" dirty="0">
                <a:latin typeface="Eurostile"/>
                <a:ea typeface="华文细黑"/>
                <a:cs typeface="Eurostile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5453377" y="2764596"/>
            <a:ext cx="2872376" cy="829882"/>
            <a:chOff x="5638693" y="4241236"/>
            <a:chExt cx="2872376" cy="829882"/>
          </a:xfrm>
        </p:grpSpPr>
        <p:pic>
          <p:nvPicPr>
            <p:cNvPr id="11" name="图片 10" descr="QQ20130705-2.png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250" y="4618260"/>
              <a:ext cx="2347974" cy="45285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5638693" y="4241236"/>
              <a:ext cx="2872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 smtClean="0">
                  <a:latin typeface="Eurostile"/>
                  <a:ea typeface="华文细黑"/>
                  <a:cs typeface="Eurostile"/>
                </a:rPr>
                <a:t>进度条（</a:t>
              </a:r>
              <a:r>
                <a:rPr kumimoji="1" lang="en-US" altLang="zh-CN" dirty="0" smtClean="0">
                  <a:latin typeface="Eurostile"/>
                  <a:ea typeface="华文细黑"/>
                  <a:cs typeface="Eurostile"/>
                </a:rPr>
                <a:t>UIProgressView</a:t>
              </a:r>
              <a:r>
                <a:rPr kumimoji="1" lang="zh-CN" altLang="en-US" dirty="0" smtClean="0">
                  <a:latin typeface="Eurostile"/>
                  <a:ea typeface="华文细黑"/>
                  <a:cs typeface="Eurostile"/>
                </a:rPr>
                <a:t>）</a:t>
              </a:r>
              <a:endParaRPr kumimoji="1" lang="zh-CN" altLang="en-US" dirty="0">
                <a:latin typeface="Eurostile"/>
                <a:ea typeface="华文细黑"/>
                <a:cs typeface="Eurostil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0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如何提高学习效率？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800" dirty="0"/>
              <a:t>上课认真听讲，要理解思路、寻找规律，不要死记硬背</a:t>
            </a:r>
          </a:p>
          <a:p>
            <a:r>
              <a:rPr kumimoji="1" lang="zh-CN" altLang="en-US" sz="1800" dirty="0"/>
              <a:t>由于学习强度大，一定要注意休息，如果犯困可以站起来</a:t>
            </a:r>
          </a:p>
          <a:p>
            <a:r>
              <a:rPr kumimoji="1" lang="zh-CN" altLang="en-US" sz="1800" dirty="0"/>
              <a:t>下课敲代码建议不要看视频</a:t>
            </a:r>
          </a:p>
          <a:p>
            <a:r>
              <a:rPr kumimoji="1" lang="zh-CN" altLang="en-US" sz="1800" dirty="0"/>
              <a:t>遇到问题先回忆上课时的思路，如果衔接不上可以先看上课代码，如果还是想不起来再去看视频</a:t>
            </a:r>
          </a:p>
          <a:p>
            <a:r>
              <a:rPr kumimoji="1" lang="zh-CN" altLang="en-US" sz="1800" dirty="0"/>
              <a:t>视频不要顺序看</a:t>
            </a:r>
            <a:r>
              <a:rPr kumimoji="1" lang="zh-CN" altLang="en-US" sz="1800" dirty="0" smtClean="0"/>
              <a:t>，可以直接跳到思路衔接</a:t>
            </a:r>
            <a:r>
              <a:rPr kumimoji="1" lang="zh-CN" altLang="en-US" sz="1800" dirty="0"/>
              <a:t>不上的位置看，看过之后，不要着急敲代码，要仔细思考，是什么原因导致自己的思路衔接</a:t>
            </a:r>
            <a:r>
              <a:rPr kumimoji="1" lang="zh-CN" altLang="en-US" sz="1800" dirty="0" smtClean="0"/>
              <a:t>不上</a:t>
            </a:r>
            <a:endParaRPr kumimoji="1" lang="zh-CN" altLang="en-US" sz="1800" dirty="0"/>
          </a:p>
          <a:p>
            <a:r>
              <a:rPr kumimoji="1" lang="zh-CN" altLang="en-US" sz="1800" dirty="0"/>
              <a:t>掌握老师上课的内容之后，强烈建议大胆尝试</a:t>
            </a:r>
          </a:p>
          <a:p>
            <a:r>
              <a:rPr kumimoji="1" lang="zh-CN" altLang="en-US" sz="1800" dirty="0" smtClean="0"/>
              <a:t>不要依赖</a:t>
            </a:r>
            <a:r>
              <a:rPr kumimoji="1" lang="zh-CN" altLang="en-US" sz="1800" dirty="0"/>
              <a:t>谷歌、百度</a:t>
            </a:r>
            <a:endParaRPr kumimoji="1" lang="en-US" altLang="zh-CN" sz="1800" dirty="0"/>
          </a:p>
          <a:p>
            <a:r>
              <a:rPr kumimoji="1" lang="zh-CN" altLang="en-US" sz="1800" dirty="0" smtClean="0"/>
              <a:t>同学之间多沟通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理解思路、记思路，不要记每句代码。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来学习是学问题的</a:t>
            </a:r>
            <a:r>
              <a:rPr kumimoji="1" lang="en-US" altLang="zh-CN" sz="1800" dirty="0" smtClean="0"/>
              <a:t>, </a:t>
            </a:r>
            <a:r>
              <a:rPr kumimoji="1" lang="zh-CN" altLang="en-US" sz="1800" dirty="0" smtClean="0"/>
              <a:t>不是学答案的，学会发现问题</a:t>
            </a:r>
            <a:r>
              <a:rPr kumimoji="1" lang="zh-CN" altLang="en-US" sz="1800" smtClean="0"/>
              <a:t>，解决问题。</a:t>
            </a:r>
            <a:r>
              <a:rPr kumimoji="1" lang="zh-CN" altLang="en-US" sz="1800" dirty="0" smtClean="0"/>
              <a:t>要在不断的遇到问题、解决问题的过程中学会知识</a:t>
            </a:r>
            <a:r>
              <a:rPr kumimoji="1" lang="zh-CN" altLang="en-US" sz="1800" smtClean="0"/>
              <a:t>、学会学习。</a:t>
            </a:r>
            <a:endParaRPr kumimoji="1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44602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学前须知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kumimoji="1" lang="zh-CN" altLang="en-US" sz="2000" dirty="0"/>
              <a:t>学</a:t>
            </a:r>
            <a:r>
              <a:rPr kumimoji="1" lang="en-US" altLang="zh-CN" sz="2000" dirty="0"/>
              <a:t>iOS</a:t>
            </a:r>
            <a:r>
              <a:rPr kumimoji="1" lang="zh-CN" altLang="en-US" sz="2000" dirty="0"/>
              <a:t>开发能做什么</a:t>
            </a:r>
            <a:r>
              <a:rPr kumimoji="1" lang="zh-CN" altLang="en-US" sz="2000" dirty="0" smtClean="0"/>
              <a:t>？</a:t>
            </a:r>
            <a:endParaRPr kumimoji="1" lang="en-US" altLang="zh-CN" sz="2000" dirty="0" smtClean="0"/>
          </a:p>
          <a:p>
            <a:pPr>
              <a:spcAft>
                <a:spcPts val="1800"/>
              </a:spcAft>
            </a:pPr>
            <a:r>
              <a:rPr kumimoji="1" lang="en-US" altLang="zh-CN" sz="2000" dirty="0"/>
              <a:t>iOS</a:t>
            </a:r>
            <a:r>
              <a:rPr kumimoji="1" lang="zh-CN" altLang="en-US" sz="2000" dirty="0"/>
              <a:t>开发需要学习哪些内容</a:t>
            </a:r>
            <a:r>
              <a:rPr kumimoji="1" lang="zh-CN" altLang="en-US" sz="2000" dirty="0" smtClean="0"/>
              <a:t>？</a:t>
            </a:r>
            <a:endParaRPr kumimoji="1" lang="en-US" altLang="zh-CN" sz="2000" dirty="0"/>
          </a:p>
          <a:p>
            <a:pPr>
              <a:spcAft>
                <a:spcPts val="1800"/>
              </a:spcAft>
            </a:pPr>
            <a:r>
              <a:rPr kumimoji="1" lang="zh-CN" altLang="en-US" sz="2000" dirty="0"/>
              <a:t>先学习什么</a:t>
            </a:r>
            <a:r>
              <a:rPr kumimoji="1" lang="zh-CN" altLang="en-US" sz="2000" dirty="0" smtClean="0"/>
              <a:t>？</a:t>
            </a:r>
            <a:endParaRPr kumimoji="1" lang="en-US" altLang="zh-CN" sz="2000" dirty="0"/>
          </a:p>
          <a:p>
            <a:pPr>
              <a:spcAft>
                <a:spcPts val="1800"/>
              </a:spcAft>
            </a:pPr>
            <a:r>
              <a:rPr kumimoji="1" lang="zh-CN" altLang="en-US" dirty="0"/>
              <a:t>如何提高学习效率？</a:t>
            </a:r>
            <a:endParaRPr kumimoji="1" lang="en-US" altLang="zh-CN" sz="2000" dirty="0"/>
          </a:p>
          <a:p>
            <a:pPr>
              <a:spcAft>
                <a:spcPts val="1800"/>
              </a:spcAft>
            </a:pPr>
            <a:endParaRPr kumimoji="1"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66545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学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开发能做什么？</a:t>
            </a:r>
            <a:endParaRPr kumimoji="1" lang="zh-CN" altLang="en-US" dirty="0"/>
          </a:p>
        </p:txBody>
      </p:sp>
      <p:pic>
        <p:nvPicPr>
          <p:cNvPr id="5" name="图片 4" descr="image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5" y="3438097"/>
            <a:ext cx="3149600" cy="2578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8590" y="451685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FF0000"/>
                </a:solidFill>
                <a:latin typeface="华文细黑"/>
                <a:ea typeface="华文细黑"/>
                <a:cs typeface="华文细黑"/>
              </a:rPr>
              <a:t>聊天软件</a:t>
            </a:r>
            <a:endParaRPr kumimoji="1" lang="zh-CN" altLang="en-US" sz="1600" dirty="0">
              <a:solidFill>
                <a:srgbClr val="FF0000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66115" y="38397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FF0000"/>
                </a:solidFill>
                <a:latin typeface="华文细黑"/>
                <a:ea typeface="华文细黑"/>
                <a:cs typeface="华文细黑"/>
              </a:rPr>
              <a:t>手游</a:t>
            </a:r>
            <a:endParaRPr kumimoji="1" lang="zh-CN" altLang="en-US" sz="1600" dirty="0">
              <a:solidFill>
                <a:srgbClr val="FF0000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47400" y="418339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FF0000"/>
                </a:solidFill>
                <a:latin typeface="华文细黑"/>
                <a:ea typeface="华文细黑"/>
                <a:cs typeface="华文细黑"/>
              </a:rPr>
              <a:t>泡妞软件</a:t>
            </a:r>
            <a:endParaRPr kumimoji="1" lang="zh-CN" altLang="en-US" sz="1600" dirty="0">
              <a:solidFill>
                <a:srgbClr val="FF0000"/>
              </a:solidFill>
              <a:latin typeface="华文细黑"/>
              <a:ea typeface="华文细黑"/>
              <a:cs typeface="华文细黑"/>
            </a:endParaRPr>
          </a:p>
        </p:txBody>
      </p:sp>
      <p:pic>
        <p:nvPicPr>
          <p:cNvPr id="11" name="图片 10" descr="iDoNews-业内人说75期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78" y="3789964"/>
            <a:ext cx="1344706" cy="2017059"/>
          </a:xfrm>
          <a:prstGeom prst="rect">
            <a:avLst/>
          </a:prstGeom>
        </p:spPr>
      </p:pic>
      <p:pic>
        <p:nvPicPr>
          <p:cNvPr id="12" name="图片 11" descr="我叫mt_战斗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78" y="1605052"/>
            <a:ext cx="1344706" cy="2017059"/>
          </a:xfrm>
          <a:prstGeom prst="rect">
            <a:avLst/>
          </a:prstGeom>
        </p:spPr>
      </p:pic>
      <p:pic>
        <p:nvPicPr>
          <p:cNvPr id="17" name="图片 16" descr="QQ20140228-2@2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330" y="1515405"/>
            <a:ext cx="921459" cy="171686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469530" y="2520751"/>
            <a:ext cx="1912470" cy="5763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latin typeface="Eurostile"/>
                <a:ea typeface="华文细黑"/>
                <a:cs typeface="Eurostile"/>
              </a:rPr>
              <a:t>掌握一门</a:t>
            </a:r>
            <a:r>
              <a:rPr kumimoji="1" lang="en-US" altLang="zh-CN" sz="1600" dirty="0" smtClean="0">
                <a:latin typeface="Eurostile"/>
                <a:ea typeface="华文细黑"/>
                <a:cs typeface="Eurostile"/>
              </a:rPr>
              <a:t>IT</a:t>
            </a:r>
            <a:r>
              <a:rPr kumimoji="1" lang="zh-CN" altLang="en-US" sz="1600" dirty="0" smtClean="0">
                <a:latin typeface="Eurostile"/>
                <a:ea typeface="华文细黑"/>
                <a:cs typeface="Eurostile"/>
              </a:rPr>
              <a:t>技术</a:t>
            </a:r>
            <a:endParaRPr kumimoji="1" lang="en-US" altLang="zh-CN" sz="1600" dirty="0" smtClean="0">
              <a:latin typeface="Eurostile"/>
              <a:ea typeface="华文细黑"/>
              <a:cs typeface="Eurostile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69530" y="1634934"/>
            <a:ext cx="1912470" cy="5763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Eurostile"/>
                <a:ea typeface="华文细黑"/>
                <a:cs typeface="Eurostile"/>
              </a:rPr>
              <a:t>有</a:t>
            </a:r>
            <a:r>
              <a:rPr kumimoji="1" lang="zh-CN" altLang="en-US" sz="1600" dirty="0" smtClean="0">
                <a:latin typeface="Eurostile"/>
                <a:ea typeface="华文细黑"/>
                <a:cs typeface="Eurostile"/>
              </a:rPr>
              <a:t>成就感</a:t>
            </a:r>
            <a:endParaRPr kumimoji="1" lang="zh-CN" altLang="en-US" sz="1600" dirty="0">
              <a:latin typeface="Eurostile"/>
              <a:ea typeface="华文细黑"/>
              <a:cs typeface="Eurostile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469530" y="3406568"/>
            <a:ext cx="1912470" cy="5763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latin typeface="Eurostile"/>
                <a:ea typeface="华文细黑"/>
                <a:cs typeface="Eurostile"/>
              </a:rPr>
              <a:t>高薪稳定的工作</a:t>
            </a:r>
            <a:endParaRPr kumimoji="1" lang="en-US" altLang="zh-CN" sz="1600" dirty="0" smtClean="0">
              <a:latin typeface="Eurostile"/>
              <a:ea typeface="华文细黑"/>
              <a:cs typeface="Eurostile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469530" y="4292385"/>
            <a:ext cx="1912470" cy="5763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latin typeface="Eurostile"/>
                <a:ea typeface="华文细黑"/>
                <a:cs typeface="Eurostile"/>
              </a:rPr>
              <a:t>创业</a:t>
            </a:r>
            <a:endParaRPr kumimoji="1" lang="en-US" altLang="zh-CN" sz="1600" dirty="0" smtClean="0">
              <a:latin typeface="Eurostile"/>
              <a:ea typeface="华文细黑"/>
              <a:cs typeface="Eurostile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469530" y="5178202"/>
            <a:ext cx="1912470" cy="5763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Eurostile"/>
                <a:ea typeface="华文细黑"/>
                <a:cs typeface="Eurostile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420533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8" grpId="0" animBg="1"/>
      <p:bldP spid="19" grpId="0" animBg="1"/>
      <p:bldP spid="20" grpId="0" animBg="1"/>
      <p:bldP spid="21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开发需要学习哪些内容？</a:t>
            </a:r>
            <a:endParaRPr kumimoji="1" lang="zh-CN" altLang="en-US" dirty="0"/>
          </a:p>
        </p:txBody>
      </p:sp>
      <p:pic>
        <p:nvPicPr>
          <p:cNvPr id="5" name="图片 4" descr="IMG_03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45" y="1626655"/>
            <a:ext cx="2464258" cy="437405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710401" y="2448119"/>
            <a:ext cx="2183429" cy="4566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Eurostile"/>
                <a:ea typeface="华文细黑"/>
                <a:cs typeface="Eurostile"/>
              </a:rPr>
              <a:t>搭建软件界面</a:t>
            </a:r>
            <a:endParaRPr kumimoji="1" lang="zh-CN" altLang="en-US" dirty="0">
              <a:latin typeface="Eurostile"/>
              <a:ea typeface="华文细黑"/>
              <a:cs typeface="Eurostile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10401" y="3172192"/>
            <a:ext cx="2183429" cy="4566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Eurostile"/>
                <a:ea typeface="华文细黑"/>
                <a:cs typeface="Eurostile"/>
              </a:rPr>
              <a:t>发送网络请求</a:t>
            </a:r>
            <a:endParaRPr kumimoji="1" lang="zh-CN" altLang="en-US" dirty="0">
              <a:latin typeface="Eurostile"/>
              <a:ea typeface="华文细黑"/>
              <a:cs typeface="Eurostile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10401" y="3896265"/>
            <a:ext cx="2183429" cy="4566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Eurostile"/>
                <a:ea typeface="华文细黑"/>
                <a:cs typeface="Eurostile"/>
              </a:rPr>
              <a:t>网络数据解析</a:t>
            </a:r>
            <a:endParaRPr kumimoji="1" lang="zh-CN" altLang="en-US" dirty="0">
              <a:latin typeface="Eurostile"/>
              <a:ea typeface="华文细黑"/>
              <a:cs typeface="Eurostile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0401" y="4620336"/>
            <a:ext cx="2183429" cy="4566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Eurostile"/>
                <a:ea typeface="华文细黑"/>
                <a:cs typeface="Eurostile"/>
              </a:rPr>
              <a:t>在界面上显示数据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6735663" y="2460539"/>
            <a:ext cx="1623051" cy="45660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Eurostile"/>
                <a:ea typeface="华文细黑"/>
                <a:cs typeface="Eurostile"/>
              </a:rPr>
              <a:t>UI</a:t>
            </a:r>
          </a:p>
          <a:p>
            <a:pPr algn="ctr"/>
            <a:r>
              <a:rPr kumimoji="1" lang="zh-CN" altLang="en-US" sz="1400" dirty="0" smtClean="0">
                <a:latin typeface="Eurostile"/>
                <a:ea typeface="华文细黑"/>
                <a:cs typeface="Eurostile"/>
              </a:rPr>
              <a:t>（</a:t>
            </a:r>
            <a:r>
              <a:rPr kumimoji="1" lang="en-US" altLang="zh-CN" sz="1400" dirty="0" smtClean="0">
                <a:latin typeface="Eurostile"/>
                <a:ea typeface="华文细黑"/>
                <a:cs typeface="Eurostile"/>
              </a:rPr>
              <a:t>User</a:t>
            </a:r>
            <a:r>
              <a:rPr kumimoji="1" lang="zh-CN" altLang="en-US" sz="1400" dirty="0" smtClean="0">
                <a:latin typeface="Eurostile"/>
                <a:ea typeface="华文细黑"/>
                <a:cs typeface="Eurostile"/>
              </a:rPr>
              <a:t> </a:t>
            </a:r>
            <a:r>
              <a:rPr kumimoji="1" lang="en-US" altLang="zh-CN" sz="1400" dirty="0" smtClean="0">
                <a:latin typeface="Eurostile"/>
                <a:ea typeface="华文细黑"/>
                <a:cs typeface="Eurostile"/>
              </a:rPr>
              <a:t>Interface</a:t>
            </a:r>
            <a:r>
              <a:rPr kumimoji="1" lang="zh-CN" altLang="en-US" sz="1400" dirty="0" smtClean="0">
                <a:latin typeface="Eurostile"/>
                <a:ea typeface="华文细黑"/>
                <a:cs typeface="Eurostile"/>
              </a:rPr>
              <a:t>）</a:t>
            </a:r>
            <a:endParaRPr kumimoji="1" lang="zh-CN" altLang="en-US" sz="1400" dirty="0">
              <a:latin typeface="Eurostile"/>
              <a:ea typeface="华文细黑"/>
              <a:cs typeface="Eurostile"/>
            </a:endParaRPr>
          </a:p>
        </p:txBody>
      </p:sp>
      <p:cxnSp>
        <p:nvCxnSpPr>
          <p:cNvPr id="14" name="直线箭头连接符 13"/>
          <p:cNvCxnSpPr>
            <a:stCxn id="6" idx="3"/>
            <a:endCxn id="12" idx="1"/>
          </p:cNvCxnSpPr>
          <p:nvPr/>
        </p:nvCxnSpPr>
        <p:spPr>
          <a:xfrm>
            <a:off x="5893830" y="2676423"/>
            <a:ext cx="841833" cy="124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6745975" y="3171985"/>
            <a:ext cx="1602427" cy="45660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Eurostile"/>
                <a:ea typeface="华文细黑"/>
                <a:cs typeface="Eurostile"/>
              </a:rPr>
              <a:t>多线程</a:t>
            </a:r>
            <a:r>
              <a:rPr kumimoji="1" lang="en-US" altLang="zh-CN" dirty="0" smtClean="0">
                <a:latin typeface="Eurostile"/>
                <a:ea typeface="华文细黑"/>
                <a:cs typeface="Eurostile"/>
              </a:rPr>
              <a:t>/</a:t>
            </a:r>
            <a:r>
              <a:rPr kumimoji="1" lang="zh-CN" altLang="en-US" dirty="0" smtClean="0">
                <a:latin typeface="Eurostile"/>
                <a:ea typeface="华文细黑"/>
                <a:cs typeface="Eurostile"/>
              </a:rPr>
              <a:t>网络</a:t>
            </a:r>
            <a:endParaRPr kumimoji="1" lang="zh-CN" altLang="en-US" dirty="0">
              <a:latin typeface="Eurostile"/>
              <a:ea typeface="华文细黑"/>
              <a:cs typeface="Eurostile"/>
            </a:endParaRPr>
          </a:p>
        </p:txBody>
      </p:sp>
      <p:cxnSp>
        <p:nvCxnSpPr>
          <p:cNvPr id="18" name="直线箭头连接符 17"/>
          <p:cNvCxnSpPr>
            <a:stCxn id="9" idx="3"/>
            <a:endCxn id="17" idx="1"/>
          </p:cNvCxnSpPr>
          <p:nvPr/>
        </p:nvCxnSpPr>
        <p:spPr>
          <a:xfrm flipV="1">
            <a:off x="5893830" y="3400289"/>
            <a:ext cx="852145" cy="2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6745975" y="3896265"/>
            <a:ext cx="1602427" cy="45660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Eurostile"/>
                <a:ea typeface="华文细黑"/>
                <a:cs typeface="Eurostile"/>
              </a:rPr>
              <a:t>json/xml</a:t>
            </a:r>
            <a:endParaRPr kumimoji="1" lang="zh-CN" altLang="en-US" dirty="0">
              <a:latin typeface="Eurostile"/>
              <a:ea typeface="华文细黑"/>
              <a:cs typeface="Eurostile"/>
            </a:endParaRPr>
          </a:p>
        </p:txBody>
      </p:sp>
      <p:cxnSp>
        <p:nvCxnSpPr>
          <p:cNvPr id="21" name="直线箭头连接符 20"/>
          <p:cNvCxnSpPr>
            <a:stCxn id="10" idx="3"/>
            <a:endCxn id="20" idx="1"/>
          </p:cNvCxnSpPr>
          <p:nvPr/>
        </p:nvCxnSpPr>
        <p:spPr>
          <a:xfrm>
            <a:off x="5893830" y="4124569"/>
            <a:ext cx="852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248117" y="18113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Eurostile"/>
                <a:ea typeface="华文细黑"/>
                <a:cs typeface="Eurostile"/>
              </a:rPr>
              <a:t>开发步骤</a:t>
            </a:r>
            <a:endParaRPr kumimoji="1" lang="zh-CN" altLang="en-US" dirty="0">
              <a:latin typeface="Eurostile"/>
              <a:ea typeface="华文细黑"/>
              <a:cs typeface="Eurostile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08607" y="18113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Eurostile"/>
                <a:ea typeface="华文细黑"/>
                <a:cs typeface="Eurostile"/>
              </a:rPr>
              <a:t>知识点</a:t>
            </a:r>
            <a:endParaRPr kumimoji="1" lang="zh-CN" altLang="en-US" dirty="0">
              <a:latin typeface="Eurostile"/>
              <a:ea typeface="华文细黑"/>
              <a:cs typeface="Eurostile"/>
            </a:endParaRPr>
          </a:p>
        </p:txBody>
      </p:sp>
      <p:cxnSp>
        <p:nvCxnSpPr>
          <p:cNvPr id="4" name="直线箭头连接符 3"/>
          <p:cNvCxnSpPr>
            <a:stCxn id="6" idx="2"/>
            <a:endCxn id="9" idx="0"/>
          </p:cNvCxnSpPr>
          <p:nvPr/>
        </p:nvCxnSpPr>
        <p:spPr>
          <a:xfrm>
            <a:off x="4802116" y="2904726"/>
            <a:ext cx="0" cy="267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>
            <a:stCxn id="9" idx="2"/>
            <a:endCxn id="10" idx="0"/>
          </p:cNvCxnSpPr>
          <p:nvPr/>
        </p:nvCxnSpPr>
        <p:spPr>
          <a:xfrm>
            <a:off x="4802116" y="3628799"/>
            <a:ext cx="0" cy="267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>
            <a:stCxn id="10" idx="2"/>
            <a:endCxn id="11" idx="0"/>
          </p:cNvCxnSpPr>
          <p:nvPr/>
        </p:nvCxnSpPr>
        <p:spPr>
          <a:xfrm>
            <a:off x="4802116" y="4352872"/>
            <a:ext cx="0" cy="2674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19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7" grpId="0" animBg="1"/>
      <p:bldP spid="20" grpId="0" animBg="1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iOS</a:t>
            </a:r>
            <a:r>
              <a:rPr kumimoji="1" lang="zh-CN" altLang="en-US" dirty="0"/>
              <a:t>开发需要学习哪些内容？</a:t>
            </a:r>
          </a:p>
        </p:txBody>
      </p:sp>
      <p:pic>
        <p:nvPicPr>
          <p:cNvPr id="4" name="图片 3" descr="QQ20140228-3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2" y="1488982"/>
            <a:ext cx="3338826" cy="2534883"/>
          </a:xfrm>
          <a:prstGeom prst="rect">
            <a:avLst/>
          </a:prstGeom>
        </p:spPr>
      </p:pic>
      <p:pic>
        <p:nvPicPr>
          <p:cNvPr id="6" name="图片 5" descr="QQ20140228-4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2" y="4080941"/>
            <a:ext cx="5194026" cy="2142536"/>
          </a:xfrm>
          <a:prstGeom prst="rect">
            <a:avLst/>
          </a:prstGeom>
        </p:spPr>
      </p:pic>
      <p:pic>
        <p:nvPicPr>
          <p:cNvPr id="7" name="图片 6" descr="QQ20140228-5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978" y="1488982"/>
            <a:ext cx="3310285" cy="2369257"/>
          </a:xfrm>
          <a:prstGeom prst="rect">
            <a:avLst/>
          </a:prstGeom>
        </p:spPr>
      </p:pic>
      <p:pic>
        <p:nvPicPr>
          <p:cNvPr id="8" name="图片 7" descr="QQ20140228-6@2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791" y="3858239"/>
            <a:ext cx="3490859" cy="241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1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先学习什么？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 smtClean="0"/>
              <a:t>不管你是学习</a:t>
            </a:r>
            <a:r>
              <a:rPr kumimoji="1" lang="en-US" altLang="zh-CN" sz="2000" dirty="0" smtClean="0"/>
              <a:t>android</a:t>
            </a:r>
            <a:r>
              <a:rPr kumimoji="1" lang="zh-CN" altLang="en-US" sz="2000" dirty="0" smtClean="0"/>
              <a:t>开发还是</a:t>
            </a:r>
            <a:r>
              <a:rPr kumimoji="1" lang="en-US" altLang="zh-CN" sz="2000" dirty="0" smtClean="0"/>
              <a:t>iOS</a:t>
            </a:r>
            <a:r>
              <a:rPr kumimoji="1" lang="zh-CN" altLang="en-US" sz="2000" dirty="0" smtClean="0"/>
              <a:t>开发</a:t>
            </a:r>
            <a:endParaRPr kumimoji="1" lang="en-US" altLang="zh-CN" sz="2000" dirty="0" smtClean="0"/>
          </a:p>
          <a:p>
            <a:endParaRPr kumimoji="1" lang="en-US" altLang="zh-CN" sz="2000" dirty="0" smtClean="0"/>
          </a:p>
          <a:p>
            <a:r>
              <a:rPr kumimoji="1" lang="zh-CN" altLang="en-US" sz="2000" dirty="0" smtClean="0"/>
              <a:t>都建议先学习</a:t>
            </a:r>
            <a:r>
              <a:rPr kumimoji="1" lang="en-US" altLang="zh-CN" sz="2000" dirty="0" smtClean="0"/>
              <a:t>UI</a:t>
            </a:r>
            <a:r>
              <a:rPr kumimoji="1" lang="zh-CN" altLang="en-US" sz="2000" dirty="0" smtClean="0"/>
              <a:t>，原因如下：</a:t>
            </a:r>
            <a:endParaRPr kumimoji="1" lang="en-US" altLang="zh-CN" sz="2000" dirty="0" smtClean="0"/>
          </a:p>
          <a:p>
            <a:pPr marL="342900" indent="-342900">
              <a:buFont typeface="+mj-lt"/>
              <a:buAutoNum type="arabicParenBoth"/>
            </a:pPr>
            <a:r>
              <a:rPr kumimoji="1" lang="en-US" altLang="zh-CN" sz="1600" dirty="0" smtClean="0">
                <a:solidFill>
                  <a:srgbClr val="FF0000"/>
                </a:solidFill>
              </a:rPr>
              <a:t>UI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是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App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的根基</a:t>
            </a:r>
            <a:r>
              <a:rPr kumimoji="1" lang="zh-CN" altLang="en-US" sz="1600" dirty="0" smtClean="0"/>
              <a:t>：一个</a:t>
            </a:r>
            <a:r>
              <a:rPr kumimoji="1" lang="en-US" altLang="zh-CN" sz="1600" dirty="0" smtClean="0"/>
              <a:t>App</a:t>
            </a:r>
            <a:r>
              <a:rPr kumimoji="1" lang="zh-CN" altLang="en-US" sz="1600" dirty="0" smtClean="0"/>
              <a:t>应该是先有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界面，然后在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的基础上增加实用功能</a:t>
            </a:r>
            <a:endParaRPr kumimoji="1" lang="en-US" altLang="zh-CN" sz="1600" dirty="0" smtClean="0"/>
          </a:p>
          <a:p>
            <a:pPr marL="342900" indent="-342900">
              <a:buFont typeface="+mj-lt"/>
              <a:buAutoNum type="arabicParenBoth"/>
            </a:pPr>
            <a:r>
              <a:rPr kumimoji="1" lang="en-US" altLang="zh-CN" sz="1600" dirty="0" smtClean="0">
                <a:solidFill>
                  <a:srgbClr val="FF0000"/>
                </a:solidFill>
              </a:rPr>
              <a:t>UI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相对简单易学</a:t>
            </a:r>
            <a:r>
              <a:rPr kumimoji="1" lang="zh-CN" altLang="en-US" sz="1600" dirty="0" smtClean="0"/>
              <a:t>：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普遍是学习过程中最简单的一块，能快速拥有成就感和学习兴趣</a:t>
            </a:r>
            <a:endParaRPr kumimoji="1" lang="en-US" altLang="zh-CN" sz="1600" dirty="0" smtClean="0"/>
          </a:p>
          <a:p>
            <a:pPr marL="342900" indent="-342900">
              <a:buFont typeface="+mj-lt"/>
              <a:buAutoNum type="arabicParenBoth"/>
            </a:pPr>
            <a:r>
              <a:rPr kumimoji="1" lang="en-US" altLang="zh-CN" sz="1600" dirty="0" smtClean="0">
                <a:solidFill>
                  <a:srgbClr val="FF0000"/>
                </a:solidFill>
              </a:rPr>
              <a:t>UI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至关重要</a:t>
            </a:r>
            <a:r>
              <a:rPr kumimoji="1" lang="zh-CN" altLang="en-US" sz="1600" dirty="0" smtClean="0"/>
              <a:t>：开发中的绝大部分时间都在处理</a:t>
            </a:r>
            <a:r>
              <a:rPr kumimoji="1" lang="en-US" altLang="zh-CN" sz="1600" dirty="0" smtClean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57754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 smtClean="0"/>
              <a:t>初识UI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71780"/>
            <a:ext cx="8229600" cy="311836"/>
          </a:xfrm>
        </p:spPr>
        <p:txBody>
          <a:bodyPr>
            <a:normAutofit lnSpcReduction="10000"/>
          </a:bodyPr>
          <a:lstStyle/>
          <a:p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界面是如何搭建出来的？由哪些内容组成？</a:t>
            </a:r>
            <a:endParaRPr kumimoji="1" lang="en-US" altLang="zh-CN" sz="1600" dirty="0"/>
          </a:p>
          <a:p>
            <a:endParaRPr kumimoji="1" lang="en-US" altLang="zh-CN" sz="1600" dirty="0" smtClean="0"/>
          </a:p>
        </p:txBody>
      </p:sp>
      <p:pic>
        <p:nvPicPr>
          <p:cNvPr id="4" name="图片 3" descr="IMG_03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1" y="1869229"/>
            <a:ext cx="2508580" cy="445272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30381" y="192713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Eurostile"/>
                <a:ea typeface="华文细黑"/>
                <a:cs typeface="Eurostile"/>
              </a:rPr>
              <a:t>谨记一条软件开发定律：</a:t>
            </a:r>
            <a:r>
              <a:rPr kumimoji="1" lang="zh-CN" altLang="en-US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万物皆对象</a:t>
            </a:r>
            <a:endParaRPr kumimoji="1" lang="zh-CN" altLang="en-US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框架 4"/>
          <p:cNvSpPr/>
          <p:nvPr/>
        </p:nvSpPr>
        <p:spPr>
          <a:xfrm>
            <a:off x="357303" y="2525599"/>
            <a:ext cx="2313871" cy="1341280"/>
          </a:xfrm>
          <a:prstGeom prst="frame">
            <a:avLst>
              <a:gd name="adj1" fmla="val 410"/>
            </a:avLst>
          </a:prstGeom>
          <a:solidFill>
            <a:srgbClr val="FF0000"/>
          </a:solidFill>
          <a:ln w="38100" cmpd="dbl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Eurostile"/>
              <a:ea typeface="华文细黑"/>
              <a:cs typeface="Eurostile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30381" y="2982205"/>
            <a:ext cx="1691356" cy="4280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Eurostile"/>
                <a:ea typeface="华文细黑"/>
                <a:cs typeface="Eurostile"/>
              </a:rPr>
              <a:t>图片对象</a:t>
            </a:r>
            <a:endParaRPr kumimoji="1" lang="zh-CN" altLang="en-US" dirty="0">
              <a:latin typeface="Eurostile"/>
              <a:ea typeface="华文细黑"/>
              <a:cs typeface="Eurostile"/>
            </a:endParaRPr>
          </a:p>
        </p:txBody>
      </p:sp>
      <p:sp>
        <p:nvSpPr>
          <p:cNvPr id="18" name="框架 17"/>
          <p:cNvSpPr/>
          <p:nvPr/>
        </p:nvSpPr>
        <p:spPr>
          <a:xfrm>
            <a:off x="305304" y="4854007"/>
            <a:ext cx="850008" cy="458884"/>
          </a:xfrm>
          <a:prstGeom prst="frame">
            <a:avLst>
              <a:gd name="adj1" fmla="val 410"/>
            </a:avLst>
          </a:prstGeom>
          <a:solidFill>
            <a:srgbClr val="FF0000"/>
          </a:solidFill>
          <a:ln w="38100" cmpd="dbl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Eurostile"/>
              <a:ea typeface="华文细黑"/>
              <a:cs typeface="Eurostile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30381" y="4884824"/>
            <a:ext cx="1691356" cy="4280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Eurostile"/>
                <a:ea typeface="华文细黑"/>
                <a:cs typeface="Eurostile"/>
              </a:rPr>
              <a:t>文本标签对象</a:t>
            </a:r>
            <a:endParaRPr kumimoji="1" lang="zh-CN" altLang="en-US" dirty="0">
              <a:latin typeface="Eurostile"/>
              <a:ea typeface="华文细黑"/>
              <a:cs typeface="Eurostile"/>
            </a:endParaRPr>
          </a:p>
        </p:txBody>
      </p:sp>
      <p:sp>
        <p:nvSpPr>
          <p:cNvPr id="27" name="框架 26"/>
          <p:cNvSpPr/>
          <p:nvPr/>
        </p:nvSpPr>
        <p:spPr>
          <a:xfrm>
            <a:off x="732889" y="5493534"/>
            <a:ext cx="1564705" cy="684059"/>
          </a:xfrm>
          <a:prstGeom prst="frame">
            <a:avLst>
              <a:gd name="adj1" fmla="val 410"/>
            </a:avLst>
          </a:prstGeom>
          <a:solidFill>
            <a:srgbClr val="FF0000"/>
          </a:solidFill>
          <a:ln w="38100" cmpd="dbl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Eurostile"/>
              <a:ea typeface="华文细黑"/>
              <a:cs typeface="Eurostile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130381" y="5621530"/>
            <a:ext cx="1691356" cy="4280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Eurostile"/>
                <a:ea typeface="华文细黑"/>
                <a:cs typeface="Eurostile"/>
              </a:rPr>
              <a:t>按钮对象</a:t>
            </a:r>
            <a:endParaRPr kumimoji="1" lang="zh-CN" altLang="en-US" dirty="0">
              <a:latin typeface="Eurostile"/>
              <a:ea typeface="华文细黑"/>
              <a:cs typeface="Eurostile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5673882" y="2967935"/>
            <a:ext cx="1602427" cy="45660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Eurostile"/>
                <a:ea typeface="华文细黑"/>
                <a:cs typeface="Eurostile"/>
              </a:rPr>
              <a:t>UIImageView</a:t>
            </a:r>
            <a:endParaRPr kumimoji="1" lang="zh-CN" altLang="en-US" dirty="0">
              <a:latin typeface="Eurostile"/>
              <a:ea typeface="华文细黑"/>
              <a:cs typeface="Eurostile"/>
            </a:endParaRPr>
          </a:p>
        </p:txBody>
      </p:sp>
      <p:cxnSp>
        <p:nvCxnSpPr>
          <p:cNvPr id="48" name="直线箭头连接符 47"/>
          <p:cNvCxnSpPr>
            <a:stCxn id="8" idx="3"/>
            <a:endCxn id="47" idx="1"/>
          </p:cNvCxnSpPr>
          <p:nvPr/>
        </p:nvCxnSpPr>
        <p:spPr>
          <a:xfrm>
            <a:off x="4821737" y="3196239"/>
            <a:ext cx="852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圆角矩形 49"/>
          <p:cNvSpPr/>
          <p:nvPr/>
        </p:nvSpPr>
        <p:spPr>
          <a:xfrm>
            <a:off x="5673961" y="4870394"/>
            <a:ext cx="1602427" cy="45660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latin typeface="Eurostile"/>
                <a:ea typeface="华文细黑"/>
                <a:cs typeface="Eurostile"/>
              </a:rPr>
              <a:t>UIL</a:t>
            </a:r>
            <a:r>
              <a:rPr kumimoji="1" lang="en-US" altLang="zh-CN" smtClean="0">
                <a:latin typeface="Eurostile"/>
                <a:ea typeface="华文细黑"/>
                <a:cs typeface="Eurostile"/>
              </a:rPr>
              <a:t>a</a:t>
            </a:r>
            <a:r>
              <a:rPr kumimoji="1" lang="en-US" altLang="zh-CN" smtClean="0">
                <a:latin typeface="Eurostile"/>
                <a:ea typeface="华文细黑"/>
                <a:cs typeface="Eurostile"/>
              </a:rPr>
              <a:t>bel</a:t>
            </a:r>
            <a:endParaRPr kumimoji="1" lang="zh-CN" altLang="en-US" dirty="0">
              <a:latin typeface="Eurostile"/>
              <a:ea typeface="华文细黑"/>
              <a:cs typeface="Eurostile"/>
            </a:endParaRPr>
          </a:p>
        </p:txBody>
      </p:sp>
      <p:cxnSp>
        <p:nvCxnSpPr>
          <p:cNvPr id="51" name="直线箭头连接符 50"/>
          <p:cNvCxnSpPr>
            <a:stCxn id="19" idx="3"/>
            <a:endCxn id="50" idx="1"/>
          </p:cNvCxnSpPr>
          <p:nvPr/>
        </p:nvCxnSpPr>
        <p:spPr>
          <a:xfrm flipV="1">
            <a:off x="4821737" y="5098698"/>
            <a:ext cx="852224" cy="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圆角矩形 52"/>
          <p:cNvSpPr/>
          <p:nvPr/>
        </p:nvSpPr>
        <p:spPr>
          <a:xfrm>
            <a:off x="5673882" y="5592990"/>
            <a:ext cx="1602427" cy="45660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Eurostile"/>
                <a:ea typeface="华文细黑"/>
                <a:cs typeface="Eurostile"/>
              </a:rPr>
              <a:t>UIButton</a:t>
            </a:r>
            <a:endParaRPr kumimoji="1" lang="zh-CN" altLang="en-US" dirty="0">
              <a:latin typeface="Eurostile"/>
              <a:ea typeface="华文细黑"/>
              <a:cs typeface="Eurostile"/>
            </a:endParaRPr>
          </a:p>
        </p:txBody>
      </p:sp>
      <p:cxnSp>
        <p:nvCxnSpPr>
          <p:cNvPr id="54" name="直线箭头连接符 53"/>
          <p:cNvCxnSpPr>
            <a:endCxn id="53" idx="1"/>
          </p:cNvCxnSpPr>
          <p:nvPr/>
        </p:nvCxnSpPr>
        <p:spPr>
          <a:xfrm>
            <a:off x="4821737" y="5821294"/>
            <a:ext cx="852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stCxn id="5" idx="3"/>
            <a:endCxn id="8" idx="1"/>
          </p:cNvCxnSpPr>
          <p:nvPr/>
        </p:nvCxnSpPr>
        <p:spPr>
          <a:xfrm>
            <a:off x="2671174" y="3196239"/>
            <a:ext cx="4592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18" idx="3"/>
            <a:endCxn id="19" idx="1"/>
          </p:cNvCxnSpPr>
          <p:nvPr/>
        </p:nvCxnSpPr>
        <p:spPr>
          <a:xfrm>
            <a:off x="1155312" y="5083449"/>
            <a:ext cx="1975069" cy="15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>
            <a:stCxn id="27" idx="3"/>
            <a:endCxn id="28" idx="1"/>
          </p:cNvCxnSpPr>
          <p:nvPr/>
        </p:nvCxnSpPr>
        <p:spPr>
          <a:xfrm>
            <a:off x="2297594" y="5835564"/>
            <a:ext cx="83278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13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8" grpId="0" animBg="1"/>
      <p:bldP spid="18" grpId="0" animBg="1"/>
      <p:bldP spid="19" grpId="0" animBg="1"/>
      <p:bldP spid="27" grpId="0" animBg="1"/>
      <p:bldP spid="28" grpId="0" animBg="1"/>
      <p:bldP spid="47" grpId="0" animBg="1"/>
      <p:bldP spid="50" grpId="0" animBg="1"/>
      <p:bldP spid="5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/>
              <a:t>初识UI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800" dirty="0"/>
              <a:t>可以得出一个结论：</a:t>
            </a:r>
            <a:r>
              <a:rPr kumimoji="1" lang="en-US" altLang="zh-CN" sz="1800" dirty="0">
                <a:solidFill>
                  <a:srgbClr val="FF0000"/>
                </a:solidFill>
              </a:rPr>
              <a:t>UI</a:t>
            </a:r>
            <a:r>
              <a:rPr kumimoji="1" lang="zh-CN" altLang="en-US" sz="1800" dirty="0">
                <a:solidFill>
                  <a:srgbClr val="FF0000"/>
                </a:solidFill>
              </a:rPr>
              <a:t>界面上的每一个元素都是一个对象</a:t>
            </a:r>
            <a:r>
              <a:rPr kumimoji="1" lang="zh-CN" altLang="en-US" sz="1800" dirty="0"/>
              <a:t>，比如：</a:t>
            </a:r>
            <a:endParaRPr kumimoji="1" lang="en-US" altLang="zh-CN" sz="1800" dirty="0"/>
          </a:p>
          <a:p>
            <a:pPr>
              <a:buFont typeface="Wingdings" charset="2"/>
              <a:buChar char="Ø"/>
            </a:pPr>
            <a:r>
              <a:rPr kumimoji="1" lang="zh-CN" altLang="en-US" sz="1800" dirty="0"/>
              <a:t>一张图片是一个</a:t>
            </a:r>
            <a:r>
              <a:rPr kumimoji="1" lang="en-US" altLang="zh-CN" sz="1800" dirty="0"/>
              <a:t>UIImageView</a:t>
            </a:r>
            <a:r>
              <a:rPr kumimoji="1" lang="zh-CN" altLang="en-US" sz="1800" dirty="0"/>
              <a:t>对象</a:t>
            </a:r>
            <a:endParaRPr kumimoji="1" lang="en-US" altLang="zh-CN" sz="1800" dirty="0"/>
          </a:p>
          <a:p>
            <a:pPr>
              <a:buFont typeface="Wingdings" charset="2"/>
              <a:buChar char="Ø"/>
            </a:pPr>
            <a:r>
              <a:rPr kumimoji="1" lang="zh-CN" altLang="en-US" sz="1800" dirty="0"/>
              <a:t>一段文字是一个</a:t>
            </a:r>
            <a:r>
              <a:rPr kumimoji="1" lang="en-US" altLang="zh-CN" sz="1800" dirty="0"/>
              <a:t>UILabel</a:t>
            </a:r>
            <a:r>
              <a:rPr kumimoji="1" lang="zh-CN" altLang="en-US" sz="1800" dirty="0"/>
              <a:t>对象</a:t>
            </a:r>
            <a:endParaRPr kumimoji="1" lang="en-US" altLang="zh-CN" sz="1800" dirty="0"/>
          </a:p>
          <a:p>
            <a:pPr>
              <a:buFont typeface="Wingdings" charset="2"/>
              <a:buChar char="Ø"/>
            </a:pPr>
            <a:r>
              <a:rPr kumimoji="1" lang="zh-CN" altLang="en-US" sz="1800" dirty="0"/>
              <a:t>一只按钮是一个</a:t>
            </a:r>
            <a:r>
              <a:rPr kumimoji="1" lang="en-US" altLang="zh-CN" sz="1800" dirty="0"/>
              <a:t>UIButton</a:t>
            </a:r>
            <a:r>
              <a:rPr kumimoji="1" lang="zh-CN" altLang="en-US" sz="1800" dirty="0"/>
              <a:t>对象</a:t>
            </a:r>
            <a:endParaRPr kumimoji="1" lang="en-US" altLang="zh-CN" sz="1800" dirty="0"/>
          </a:p>
          <a:p>
            <a:pPr>
              <a:buFont typeface="Wingdings" charset="2"/>
              <a:buChar char="Ø"/>
            </a:pPr>
            <a:r>
              <a:rPr kumimoji="1" lang="en-US" altLang="zh-CN" sz="1800" dirty="0"/>
              <a:t>……</a:t>
            </a:r>
          </a:p>
          <a:p>
            <a:pPr>
              <a:buFont typeface="Wingdings" charset="2"/>
              <a:buChar char="Ø"/>
            </a:pPr>
            <a:endParaRPr kumimoji="1" lang="en-US" altLang="zh-CN" sz="1800" dirty="0"/>
          </a:p>
          <a:p>
            <a:pPr>
              <a:buFont typeface="Wingdings" charset="2"/>
              <a:buChar char="n"/>
            </a:pPr>
            <a:r>
              <a:rPr kumimoji="1" lang="zh-CN" altLang="en-US" sz="1800" dirty="0"/>
              <a:t>因此，搭建</a:t>
            </a:r>
            <a:r>
              <a:rPr kumimoji="1" lang="en-US" altLang="zh-CN" sz="1800" dirty="0"/>
              <a:t>UI</a:t>
            </a:r>
            <a:r>
              <a:rPr kumimoji="1" lang="zh-CN" altLang="en-US" sz="1800" dirty="0"/>
              <a:t>界面的过程极其简单</a:t>
            </a:r>
            <a:endParaRPr kumimoji="1" lang="en-US" altLang="zh-CN" sz="1800" dirty="0"/>
          </a:p>
          <a:p>
            <a:pPr marL="571500" lvl="1" indent="-342900">
              <a:buFont typeface="+mj-lt"/>
              <a:buAutoNum type="arabicParenBoth"/>
            </a:pPr>
            <a:r>
              <a:rPr kumimoji="1" lang="zh-CN" altLang="en-US" dirty="0"/>
              <a:t>利用类创建对象</a:t>
            </a:r>
            <a:endParaRPr kumimoji="1" lang="en-US" altLang="zh-CN" dirty="0"/>
          </a:p>
          <a:p>
            <a:pPr marL="571500" lvl="1" indent="-342900">
              <a:buFont typeface="+mj-lt"/>
              <a:buAutoNum type="arabicParenBoth"/>
            </a:pPr>
            <a:r>
              <a:rPr kumimoji="1" lang="zh-CN" altLang="en-US" dirty="0"/>
              <a:t>将对象显示到屏幕上</a:t>
            </a:r>
          </a:p>
          <a:p>
            <a:pPr>
              <a:buFont typeface="Wingdings" charset="2"/>
              <a:buChar char="ü"/>
            </a:pPr>
            <a:r>
              <a:rPr kumimoji="1" lang="zh-CN" altLang="en-US" sz="1800" dirty="0"/>
              <a:t>比如，如果要显示</a:t>
            </a:r>
            <a:r>
              <a:rPr kumimoji="1" lang="en-US" altLang="zh-CN" sz="1800" dirty="0"/>
              <a:t>5</a:t>
            </a:r>
            <a:r>
              <a:rPr kumimoji="1" lang="zh-CN" altLang="en-US" sz="1800" dirty="0"/>
              <a:t>个按钮</a:t>
            </a:r>
            <a:endParaRPr kumimoji="1" lang="en-US" altLang="zh-CN" sz="1800" dirty="0"/>
          </a:p>
          <a:p>
            <a:pPr marL="571500" lvl="1" indent="-342900">
              <a:buFont typeface="+mj-lt"/>
              <a:buAutoNum type="arabicParenBoth"/>
            </a:pPr>
            <a:r>
              <a:rPr kumimoji="1" lang="zh-CN" altLang="en-US" dirty="0"/>
              <a:t>用</a:t>
            </a:r>
            <a:r>
              <a:rPr kumimoji="1" lang="en-US" altLang="zh-CN" dirty="0"/>
              <a:t>UIButton</a:t>
            </a:r>
            <a:r>
              <a:rPr kumimoji="1" lang="zh-CN" altLang="en-US" dirty="0"/>
              <a:t>类创建</a:t>
            </a:r>
            <a:r>
              <a:rPr kumimoji="1" lang="en-US" altLang="zh-CN" dirty="0"/>
              <a:t>5</a:t>
            </a:r>
            <a:r>
              <a:rPr kumimoji="1" lang="zh-CN" altLang="en-US" dirty="0"/>
              <a:t>个</a:t>
            </a:r>
            <a:r>
              <a:rPr kumimoji="1" lang="en-US" altLang="zh-CN" dirty="0"/>
              <a:t>UIButton</a:t>
            </a:r>
            <a:r>
              <a:rPr kumimoji="1" lang="zh-CN" altLang="en-US" dirty="0"/>
              <a:t>对象</a:t>
            </a:r>
            <a:endParaRPr kumimoji="1" lang="en-US" altLang="zh-CN" dirty="0"/>
          </a:p>
          <a:p>
            <a:pPr marL="571500" lvl="1" indent="-342900">
              <a:buFont typeface="+mj-lt"/>
              <a:buAutoNum type="arabicParenBoth"/>
            </a:pPr>
            <a:r>
              <a:rPr kumimoji="1" lang="zh-CN" altLang="en-US" dirty="0"/>
              <a:t>将这</a:t>
            </a:r>
            <a:r>
              <a:rPr kumimoji="1" lang="en-US" altLang="zh-CN" dirty="0"/>
              <a:t>5</a:t>
            </a:r>
            <a:r>
              <a:rPr kumimoji="1" lang="zh-CN" altLang="en-US" dirty="0"/>
              <a:t>个</a:t>
            </a:r>
            <a:r>
              <a:rPr kumimoji="1" lang="en-US" altLang="zh-CN" dirty="0"/>
              <a:t>UIButton</a:t>
            </a:r>
            <a:r>
              <a:rPr kumimoji="1" lang="zh-CN" altLang="en-US" dirty="0"/>
              <a:t>对象显示到屏幕上</a:t>
            </a:r>
          </a:p>
        </p:txBody>
      </p:sp>
    </p:spTree>
    <p:extLst>
      <p:ext uri="{BB962C8B-B14F-4D97-AF65-F5344CB8AC3E}">
        <p14:creationId xmlns:p14="http://schemas.microsoft.com/office/powerpoint/2010/main" val="352672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如何开发功能强大</a:t>
            </a:r>
            <a:r>
              <a:rPr kumimoji="1" lang="zh-CN" altLang="en-US" dirty="0"/>
              <a:t>的移动应用</a:t>
            </a:r>
            <a:r>
              <a:rPr kumimoji="1" lang="zh-CN" altLang="en-US" dirty="0" smtClean="0"/>
              <a:t>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2399"/>
            <a:ext cx="8229600" cy="4647506"/>
          </a:xfrm>
        </p:spPr>
        <p:txBody>
          <a:bodyPr>
            <a:noAutofit/>
          </a:bodyPr>
          <a:lstStyle/>
          <a:p>
            <a:r>
              <a:rPr kumimoji="1" lang="zh-CN" altLang="en-US" sz="1800" dirty="0" smtClean="0"/>
              <a:t>为了方便开发者开发出强大的功能，苹果提供了各种各样的框架</a:t>
            </a:r>
            <a:endParaRPr kumimoji="1" lang="en-US" altLang="zh-CN" sz="1800" dirty="0" smtClean="0"/>
          </a:p>
          <a:p>
            <a:pPr marL="342900" indent="-342900">
              <a:buFont typeface="+mj-lt"/>
              <a:buAutoNum type="arabicParenBoth"/>
            </a:pPr>
            <a:r>
              <a:rPr lang="en-US" altLang="zh-CN" sz="1800" dirty="0">
                <a:solidFill>
                  <a:srgbClr val="FF0000"/>
                </a:solidFill>
              </a:rPr>
              <a:t>UIKit</a:t>
            </a:r>
            <a:r>
              <a:rPr lang="zh-CN" altLang="en-US" sz="1800" dirty="0"/>
              <a:t>：</a:t>
            </a:r>
            <a:r>
              <a:rPr lang="zh-CN" altLang="zh-CN" sz="1800" dirty="0"/>
              <a:t>创建和管理应用程序的用户界面</a:t>
            </a:r>
          </a:p>
          <a:p>
            <a:pPr marL="342900" indent="-342900">
              <a:buFont typeface="+mj-lt"/>
              <a:buAutoNum type="arabicParenBoth"/>
            </a:pPr>
            <a:r>
              <a:rPr lang="en-US" altLang="zh-CN" sz="1800" dirty="0">
                <a:solidFill>
                  <a:srgbClr val="FF0000"/>
                </a:solidFill>
              </a:rPr>
              <a:t>QuartzCore</a:t>
            </a:r>
            <a:r>
              <a:rPr lang="zh-CN" altLang="en-US" sz="1800" dirty="0"/>
              <a:t>：</a:t>
            </a:r>
            <a:r>
              <a:rPr lang="zh-CN" altLang="zh-CN" sz="1800" dirty="0"/>
              <a:t>提供动画特效以及通过硬件进行渲染的能力</a:t>
            </a:r>
          </a:p>
          <a:p>
            <a:pPr marL="342900" indent="-342900">
              <a:buFont typeface="+mj-lt"/>
              <a:buAutoNum type="arabicParenBoth"/>
            </a:pPr>
            <a:r>
              <a:rPr lang="en-US" altLang="zh-CN" sz="1800" dirty="0">
                <a:solidFill>
                  <a:srgbClr val="FF0000"/>
                </a:solidFill>
              </a:rPr>
              <a:t>CoreGraphics</a:t>
            </a:r>
            <a:r>
              <a:rPr lang="zh-CN" altLang="en-US" sz="1800" dirty="0"/>
              <a:t>：</a:t>
            </a:r>
            <a:r>
              <a:rPr lang="zh-CN" altLang="zh-CN" sz="1800" dirty="0"/>
              <a:t>提供</a:t>
            </a:r>
            <a:r>
              <a:rPr lang="en-US" altLang="zh-CN" sz="1800" dirty="0"/>
              <a:t>2D</a:t>
            </a:r>
            <a:r>
              <a:rPr lang="zh-CN" altLang="zh-CN" sz="1800" dirty="0"/>
              <a:t>绘制的基于</a:t>
            </a:r>
            <a:r>
              <a:rPr lang="en-US" altLang="zh-CN" sz="1800" dirty="0"/>
              <a:t>C</a:t>
            </a:r>
            <a:r>
              <a:rPr lang="zh-CN" altLang="zh-CN" sz="1800" dirty="0"/>
              <a:t>的</a:t>
            </a:r>
            <a:r>
              <a:rPr lang="en-US" altLang="zh-CN" sz="1800" dirty="0"/>
              <a:t>API</a:t>
            </a:r>
            <a:endParaRPr lang="zh-CN" altLang="zh-CN" sz="1800" dirty="0"/>
          </a:p>
          <a:p>
            <a:pPr marL="342900" indent="-342900">
              <a:buFont typeface="+mj-lt"/>
              <a:buAutoNum type="arabicParenBoth"/>
            </a:pPr>
            <a:r>
              <a:rPr lang="en-US" altLang="zh-CN" sz="1800" dirty="0">
                <a:solidFill>
                  <a:srgbClr val="FF0000"/>
                </a:solidFill>
              </a:rPr>
              <a:t>CoreLocation</a:t>
            </a:r>
            <a:r>
              <a:rPr lang="zh-CN" altLang="en-US" sz="1800" dirty="0"/>
              <a:t>：</a:t>
            </a:r>
            <a:r>
              <a:rPr lang="zh-CN" altLang="zh-CN" sz="1800" dirty="0"/>
              <a:t>使用</a:t>
            </a:r>
            <a:r>
              <a:rPr lang="en-US" altLang="zh-CN" sz="1800" dirty="0"/>
              <a:t>GPS</a:t>
            </a:r>
            <a:r>
              <a:rPr lang="zh-CN" altLang="zh-CN" sz="1800" dirty="0"/>
              <a:t>和</a:t>
            </a:r>
            <a:r>
              <a:rPr lang="en-US" altLang="zh-CN" sz="1800" dirty="0"/>
              <a:t>WIFI</a:t>
            </a:r>
            <a:r>
              <a:rPr lang="zh-CN" altLang="zh-CN" sz="1800" dirty="0"/>
              <a:t>获取位置信息</a:t>
            </a:r>
          </a:p>
          <a:p>
            <a:pPr marL="342900" indent="-342900">
              <a:buFont typeface="+mj-lt"/>
              <a:buAutoNum type="arabicParenBoth"/>
            </a:pPr>
            <a:r>
              <a:rPr lang="en-US" altLang="zh-CN" sz="1800" dirty="0">
                <a:solidFill>
                  <a:srgbClr val="FF0000"/>
                </a:solidFill>
              </a:rPr>
              <a:t>MapKit</a:t>
            </a:r>
            <a:r>
              <a:rPr lang="zh-CN" altLang="en-US" sz="1800" dirty="0"/>
              <a:t>：</a:t>
            </a:r>
            <a:r>
              <a:rPr lang="zh-CN" altLang="zh-CN" sz="1800" dirty="0"/>
              <a:t>为应用程序提供内嵌地图的接</a:t>
            </a:r>
            <a:r>
              <a:rPr lang="zh-CN" altLang="zh-CN" sz="1800" dirty="0" smtClean="0"/>
              <a:t>口</a:t>
            </a:r>
            <a:endParaRPr lang="en-US" altLang="zh-CN" sz="1800" dirty="0" smtClean="0"/>
          </a:p>
          <a:p>
            <a:pPr marL="342900" indent="-342900">
              <a:buFont typeface="+mj-lt"/>
              <a:buAutoNum type="arabicParenBoth"/>
            </a:pPr>
            <a:r>
              <a:rPr lang="en-US" altLang="zh-CN" sz="1800" dirty="0" smtClean="0">
                <a:solidFill>
                  <a:srgbClr val="FF0000"/>
                </a:solidFill>
              </a:rPr>
              <a:t>AVFoundation</a:t>
            </a:r>
            <a:r>
              <a:rPr lang="zh-CN" altLang="en-US" sz="1800" dirty="0" smtClean="0"/>
              <a:t>：音频、视频处理</a:t>
            </a:r>
            <a:endParaRPr lang="en-US" altLang="zh-CN" sz="1800" dirty="0"/>
          </a:p>
          <a:p>
            <a:pPr marL="342900" indent="-342900">
              <a:buFont typeface="+mj-lt"/>
              <a:buAutoNum type="arabicParenBoth"/>
            </a:pPr>
            <a:r>
              <a:rPr lang="en-US" altLang="zh-CN" sz="1800" dirty="0"/>
              <a:t>……</a:t>
            </a:r>
          </a:p>
          <a:p>
            <a:pPr marL="0" indent="0">
              <a:buNone/>
            </a:pPr>
            <a:endParaRPr kumimoji="1" lang="en-US" altLang="zh-CN" sz="1800" dirty="0" smtClean="0"/>
          </a:p>
          <a:p>
            <a:r>
              <a:rPr kumimoji="1" lang="zh-CN" altLang="zh-CN" sz="1800" dirty="0"/>
              <a:t>在开发过程中需要用到一些特殊功能时，</a:t>
            </a:r>
            <a:r>
              <a:rPr kumimoji="1" lang="zh-CN" altLang="en-US" sz="1800" dirty="0"/>
              <a:t>可以</a:t>
            </a:r>
            <a:r>
              <a:rPr kumimoji="1" lang="zh-CN" altLang="zh-CN" sz="1800" dirty="0"/>
              <a:t>先尝试使用系统自带的框架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pPr marL="0" indent="0" algn="ctr">
              <a:buNone/>
            </a:pPr>
            <a:r>
              <a:rPr lang="zh-CN" altLang="zh-CN" sz="240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站在巨人的肩膀上编程！</a:t>
            </a:r>
            <a:endParaRPr lang="en-US" altLang="zh-CN" sz="2400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lang="zh-CN" altLang="zh-CN" sz="1800" dirty="0"/>
          </a:p>
          <a:p>
            <a:endParaRPr kumimoji="1"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406086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优势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优势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默认主题.thmx</Template>
  <TotalTime>870</TotalTime>
  <Words>449</Words>
  <Application>Microsoft Macintosh PowerPoint</Application>
  <PresentationFormat>全屏显示(4:3)</PresentationFormat>
  <Paragraphs>106</Paragraphs>
  <Slides>12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默认主题</vt:lpstr>
      <vt:lpstr>学前须知</vt:lpstr>
      <vt:lpstr>学前须知</vt:lpstr>
      <vt:lpstr>学iOS开发能做什么？</vt:lpstr>
      <vt:lpstr>iOS开发需要学习哪些内容？</vt:lpstr>
      <vt:lpstr>iOS开发需要学习哪些内容？</vt:lpstr>
      <vt:lpstr>先学习什么？</vt:lpstr>
      <vt:lpstr>初识UI</vt:lpstr>
      <vt:lpstr>初识UI</vt:lpstr>
      <vt:lpstr>如何开发功能强大的移动应用？</vt:lpstr>
      <vt:lpstr>iOS开发的过程</vt:lpstr>
      <vt:lpstr>UIKit框架</vt:lpstr>
      <vt:lpstr>如何提高学习效率？</vt:lpstr>
    </vt:vector>
  </TitlesOfParts>
  <Company>北京帷幄昊合数字娱乐科技有限公司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史上最牛的游戏</dc:title>
  <dc:creator>刘凡</dc:creator>
  <cp:lastModifiedBy>apple apple</cp:lastModifiedBy>
  <cp:revision>332</cp:revision>
  <dcterms:created xsi:type="dcterms:W3CDTF">2013-07-22T07:36:09Z</dcterms:created>
  <dcterms:modified xsi:type="dcterms:W3CDTF">2015-02-05T01:30:19Z</dcterms:modified>
</cp:coreProperties>
</file>